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10058400" cy="77724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0000"/>
    <a:srgbClr val="990033"/>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DD95AC-67C9-4CEA-81C6-2C45DE6C6C14}" v="4" dt="2025-01-09T21:03:15.7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381" autoAdjust="0"/>
    <p:restoredTop sz="95226" autoAdjust="0"/>
  </p:normalViewPr>
  <p:slideViewPr>
    <p:cSldViewPr snapToGrid="0">
      <p:cViewPr varScale="1">
        <p:scale>
          <a:sx n="80" d="100"/>
          <a:sy n="80" d="100"/>
        </p:scale>
        <p:origin x="1762" y="6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3B0CB41C-ADA5-4FA7-8DB8-1B1F58FBF2B1}" type="datetimeFigureOut">
              <a:rPr lang="en-US" smtClean="0"/>
              <a:t>2/14/2025</a:t>
            </a:fld>
            <a:endParaRPr lang="en-US"/>
          </a:p>
        </p:txBody>
      </p:sp>
      <p:sp>
        <p:nvSpPr>
          <p:cNvPr id="4" name="Slide Image Placeholder 3"/>
          <p:cNvSpPr>
            <a:spLocks noGrp="1" noRot="1" noChangeAspect="1"/>
          </p:cNvSpPr>
          <p:nvPr>
            <p:ph type="sldImg" idx="2"/>
          </p:nvPr>
        </p:nvSpPr>
        <p:spPr>
          <a:xfrm>
            <a:off x="1411288" y="1162050"/>
            <a:ext cx="406082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9D582352-3D50-4BC5-85EA-9618FC06F6EA}" type="slidenum">
              <a:rPr lang="en-US" smtClean="0"/>
              <a:t>‹#›</a:t>
            </a:fld>
            <a:endParaRPr lang="en-US"/>
          </a:p>
        </p:txBody>
      </p:sp>
    </p:spTree>
    <p:extLst>
      <p:ext uri="{BB962C8B-B14F-4D97-AF65-F5344CB8AC3E}">
        <p14:creationId xmlns:p14="http://schemas.microsoft.com/office/powerpoint/2010/main" val="2741330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582352-3D50-4BC5-85EA-9618FC06F6EA}" type="slidenum">
              <a:rPr lang="en-US" smtClean="0"/>
              <a:t>1</a:t>
            </a:fld>
            <a:endParaRPr lang="en-US"/>
          </a:p>
        </p:txBody>
      </p:sp>
    </p:spTree>
    <p:extLst>
      <p:ext uri="{BB962C8B-B14F-4D97-AF65-F5344CB8AC3E}">
        <p14:creationId xmlns:p14="http://schemas.microsoft.com/office/powerpoint/2010/main" val="3938824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8E1324-227B-45B9-9E4C-78120E280487}" type="datetimeFigureOut">
              <a:rPr lang="en-US" smtClean="0"/>
              <a:t>2/14/2025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046937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8E1324-227B-45B9-9E4C-78120E280487}" type="datetimeFigureOut">
              <a:rPr lang="en-US" smtClean="0"/>
              <a:t>2/14/2025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230952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8E1324-227B-45B9-9E4C-78120E280487}" type="datetimeFigureOut">
              <a:rPr lang="en-US" smtClean="0"/>
              <a:t>2/14/2025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54982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8E1324-227B-45B9-9E4C-78120E280487}" type="datetimeFigureOut">
              <a:rPr lang="en-US" smtClean="0"/>
              <a:t>2/14/2025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266100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8E1324-227B-45B9-9E4C-78120E280487}" type="datetimeFigureOut">
              <a:rPr lang="en-US" smtClean="0"/>
              <a:t>2/14/2025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815075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8E1324-227B-45B9-9E4C-78120E280487}" type="datetimeFigureOut">
              <a:rPr lang="en-US" smtClean="0"/>
              <a:t>2/14/2025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1733504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8E1324-227B-45B9-9E4C-78120E280487}" type="datetimeFigureOut">
              <a:rPr lang="en-US" smtClean="0"/>
              <a:t>2/14/2025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712917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8E1324-227B-45B9-9E4C-78120E280487}" type="datetimeFigureOut">
              <a:rPr lang="en-US" smtClean="0"/>
              <a:t>2/14/2025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2287751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8E1324-227B-45B9-9E4C-78120E280487}" type="datetimeFigureOut">
              <a:rPr lang="en-US" smtClean="0"/>
              <a:t>2/14/2025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2783654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A8E1324-227B-45B9-9E4C-78120E280487}" type="datetimeFigureOut">
              <a:rPr lang="en-US" smtClean="0"/>
              <a:t>2/14/2025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433320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dirty="0"/>
              <a:t>Click icon to add picture</a:t>
            </a:r>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A8E1324-227B-45B9-9E4C-78120E280487}" type="datetimeFigureOut">
              <a:rPr lang="en-US" smtClean="0"/>
              <a:t>2/14/2025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866569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BA8E1324-227B-45B9-9E4C-78120E280487}" type="datetimeFigureOut">
              <a:rPr lang="en-US" smtClean="0"/>
              <a:t>2/14/2025</a:t>
            </a:fld>
            <a:endParaRPr lang="en-US" dirty="0"/>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176F44FD-48A7-4410-9EA0-3ECCB0AA3D9B}" type="slidenum">
              <a:rPr lang="en-US" smtClean="0"/>
              <a:t>‹#›</a:t>
            </a:fld>
            <a:endParaRPr lang="en-US" dirty="0"/>
          </a:p>
        </p:txBody>
      </p:sp>
    </p:spTree>
    <p:extLst>
      <p:ext uri="{BB962C8B-B14F-4D97-AF65-F5344CB8AC3E}">
        <p14:creationId xmlns:p14="http://schemas.microsoft.com/office/powerpoint/2010/main" val="6221796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nationalinterestwaivers.com/" TargetMode="External"/><Relationship Id="rId3" Type="http://schemas.openxmlformats.org/officeDocument/2006/relationships/image" Target="../media/image1.jpg"/><Relationship Id="rId7" Type="http://schemas.openxmlformats.org/officeDocument/2006/relationships/hyperlink" Target="mailto:kayla@dunnlaw.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dunnlaw.com/attorneys/category/of-counsel/profile/jim-arkell" TargetMode="External"/><Relationship Id="rId5" Type="http://schemas.openxmlformats.org/officeDocument/2006/relationships/hyperlink" Target="https://dunnlaw.com/attorneys/category/partners/profile/thomas-j-arkell" TargetMode="External"/><Relationship Id="rId10" Type="http://schemas.openxmlformats.org/officeDocument/2006/relationships/image" Target="../media/image3.jpg"/><Relationship Id="rId4" Type="http://schemas.openxmlformats.org/officeDocument/2006/relationships/image" Target="../media/image2.jpeg"/><Relationship Id="rId9" Type="http://schemas.openxmlformats.org/officeDocument/2006/relationships/hyperlink" Target="https://us06web.zoom.us/j/8798355087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59DC43C9-FCF5-43EA-9CB6-873EBF542B0C}"/>
              </a:ext>
            </a:extLst>
          </p:cNvPr>
          <p:cNvSpPr/>
          <p:nvPr/>
        </p:nvSpPr>
        <p:spPr>
          <a:xfrm>
            <a:off x="6693829" y="7081208"/>
            <a:ext cx="3364572" cy="26308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A close up of a logo&#10;&#10;Description automatically generated">
            <a:extLst>
              <a:ext uri="{FF2B5EF4-FFF2-40B4-BE49-F238E27FC236}">
                <a16:creationId xmlns:a16="http://schemas.microsoft.com/office/drawing/2014/main" id="{64018B67-9EF7-4727-9B15-BE9206F00B9B}"/>
              </a:ext>
            </a:extLst>
          </p:cNvPr>
          <p:cNvPicPr>
            <a:picLocks noChangeAspect="1"/>
          </p:cNvPicPr>
          <p:nvPr/>
        </p:nvPicPr>
        <p:blipFill rotWithShape="1">
          <a:blip r:embed="rId3">
            <a:alphaModFix amt="9000"/>
            <a:extLst>
              <a:ext uri="{28A0092B-C50C-407E-A947-70E740481C1C}">
                <a14:useLocalDpi xmlns:a14="http://schemas.microsoft.com/office/drawing/2010/main" val="0"/>
              </a:ext>
            </a:extLst>
          </a:blip>
          <a:srcRect l="10103" t="21808" r="1652" b="24101"/>
          <a:stretch/>
        </p:blipFill>
        <p:spPr>
          <a:xfrm>
            <a:off x="913460" y="1607736"/>
            <a:ext cx="9141794" cy="5785472"/>
          </a:xfrm>
          <a:prstGeom prst="rect">
            <a:avLst/>
          </a:prstGeom>
        </p:spPr>
      </p:pic>
      <p:sp>
        <p:nvSpPr>
          <p:cNvPr id="6" name="Rectangle 5">
            <a:extLst>
              <a:ext uri="{FF2B5EF4-FFF2-40B4-BE49-F238E27FC236}">
                <a16:creationId xmlns:a16="http://schemas.microsoft.com/office/drawing/2014/main" id="{86BE3E21-BC4C-4D69-AA09-C55EF901FF7D}"/>
              </a:ext>
            </a:extLst>
          </p:cNvPr>
          <p:cNvSpPr/>
          <p:nvPr/>
        </p:nvSpPr>
        <p:spPr>
          <a:xfrm>
            <a:off x="111292" y="190215"/>
            <a:ext cx="9854830" cy="155907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2207" dirty="0">
              <a:highlight>
                <a:srgbClr val="000080"/>
              </a:highlight>
            </a:endParaRPr>
          </a:p>
        </p:txBody>
      </p:sp>
      <p:pic>
        <p:nvPicPr>
          <p:cNvPr id="12" name="Picture 11" descr="A person wearing a suit and tie smiling at the camera&#10;&#10;Description automatically generated">
            <a:extLst>
              <a:ext uri="{FF2B5EF4-FFF2-40B4-BE49-F238E27FC236}">
                <a16:creationId xmlns:a16="http://schemas.microsoft.com/office/drawing/2014/main" id="{DCB02ED4-92F1-440A-821F-3121D67F6FFE}"/>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22500" y="1923364"/>
            <a:ext cx="1932295" cy="2003631"/>
          </a:xfrm>
          <a:prstGeom prst="rect">
            <a:avLst/>
          </a:prstGeom>
        </p:spPr>
      </p:pic>
      <p:sp>
        <p:nvSpPr>
          <p:cNvPr id="15" name="TextBox 14">
            <a:extLst>
              <a:ext uri="{FF2B5EF4-FFF2-40B4-BE49-F238E27FC236}">
                <a16:creationId xmlns:a16="http://schemas.microsoft.com/office/drawing/2014/main" id="{763988A1-18C1-4A4C-8E1D-4CC5E2948E2D}"/>
              </a:ext>
            </a:extLst>
          </p:cNvPr>
          <p:cNvSpPr txBox="1"/>
          <p:nvPr/>
        </p:nvSpPr>
        <p:spPr>
          <a:xfrm>
            <a:off x="111292" y="4245281"/>
            <a:ext cx="2501279" cy="3311676"/>
          </a:xfrm>
          <a:prstGeom prst="rect">
            <a:avLst/>
          </a:prstGeom>
          <a:noFill/>
          <a:ln w="19050" cap="rnd">
            <a:solidFill>
              <a:srgbClr val="800000"/>
            </a:solidFill>
          </a:ln>
        </p:spPr>
        <p:txBody>
          <a:bodyPr wrap="square" rtlCol="0">
            <a:spAutoFit/>
          </a:bodyPr>
          <a:lstStyle/>
          <a:p>
            <a:r>
              <a:rPr lang="en-US" sz="1400" b="1" dirty="0">
                <a:latin typeface="Times New Roman" panose="02020603050405020304" pitchFamily="18" charset="0"/>
                <a:cs typeface="Times New Roman" panose="02020603050405020304" pitchFamily="18" charset="0"/>
              </a:rPr>
              <a:t>Topics include:</a:t>
            </a:r>
            <a:endParaRPr lang="en-US" sz="1400" dirty="0">
              <a:latin typeface="Times New Roman" panose="02020603050405020304" pitchFamily="18" charset="0"/>
              <a:cs typeface="Times New Roman" panose="02020603050405020304" pitchFamily="18" charset="0"/>
            </a:endParaRPr>
          </a:p>
          <a:p>
            <a:pPr marL="235744" indent="-235744">
              <a:buFont typeface="Wingdings" panose="05000000000000000000" pitchFamily="2" charset="2"/>
              <a:buChar char="ü"/>
            </a:pPr>
            <a:r>
              <a:rPr lang="en-US" sz="1400" b="1" dirty="0">
                <a:latin typeface="Times New Roman" panose="02020603050405020304" pitchFamily="18" charset="0"/>
                <a:cs typeface="Times New Roman" panose="02020603050405020304" pitchFamily="18" charset="0"/>
              </a:rPr>
              <a:t>U.S. permanent residence (‘green cards’)</a:t>
            </a:r>
            <a:endParaRPr lang="en-US" sz="1400" dirty="0">
              <a:latin typeface="Times New Roman" panose="02020603050405020304" pitchFamily="18" charset="0"/>
              <a:cs typeface="Times New Roman" panose="02020603050405020304" pitchFamily="18" charset="0"/>
            </a:endParaRPr>
          </a:p>
          <a:p>
            <a:pPr marL="235744" indent="-235744">
              <a:buFont typeface="Wingdings" panose="05000000000000000000" pitchFamily="2" charset="2"/>
              <a:buChar char="ü"/>
            </a:pPr>
            <a:r>
              <a:rPr lang="en-US" sz="1400" b="1" dirty="0">
                <a:latin typeface="Times New Roman" panose="02020603050405020304" pitchFamily="18" charset="0"/>
                <a:cs typeface="Times New Roman" panose="02020603050405020304" pitchFamily="18" charset="0"/>
              </a:rPr>
              <a:t>National </a:t>
            </a:r>
            <a:r>
              <a:rPr lang="en-US" sz="1400" b="1">
                <a:latin typeface="Times New Roman" panose="02020603050405020304" pitchFamily="18" charset="0"/>
                <a:cs typeface="Times New Roman" panose="02020603050405020304" pitchFamily="18" charset="0"/>
              </a:rPr>
              <a:t>Interest Waivers </a:t>
            </a:r>
            <a:r>
              <a:rPr lang="en-US" sz="1400" b="1" dirty="0">
                <a:latin typeface="Times New Roman" panose="02020603050405020304" pitchFamily="18" charset="0"/>
                <a:cs typeface="Times New Roman" panose="02020603050405020304" pitchFamily="18" charset="0"/>
              </a:rPr>
              <a:t>for researchers and entrepreneurs </a:t>
            </a:r>
            <a:endParaRPr lang="en-US" sz="1400" dirty="0">
              <a:latin typeface="Times New Roman" panose="02020603050405020304" pitchFamily="18" charset="0"/>
              <a:cs typeface="Times New Roman" panose="02020603050405020304" pitchFamily="18" charset="0"/>
            </a:endParaRPr>
          </a:p>
          <a:p>
            <a:pPr marL="235744" indent="-235744">
              <a:buFont typeface="Wingdings" panose="05000000000000000000" pitchFamily="2" charset="2"/>
              <a:buChar char="ü"/>
            </a:pPr>
            <a:r>
              <a:rPr lang="en-US" sz="1400" b="1" dirty="0">
                <a:latin typeface="Times New Roman" panose="02020603050405020304" pitchFamily="18" charset="0"/>
                <a:cs typeface="Times New Roman" panose="02020603050405020304" pitchFamily="18" charset="0"/>
              </a:rPr>
              <a:t>Extraordinary Ability petitions</a:t>
            </a:r>
            <a:endParaRPr lang="en-US" sz="1400" dirty="0">
              <a:latin typeface="Times New Roman" panose="02020603050405020304" pitchFamily="18" charset="0"/>
              <a:cs typeface="Times New Roman" panose="02020603050405020304" pitchFamily="18" charset="0"/>
            </a:endParaRPr>
          </a:p>
          <a:p>
            <a:pPr marL="235744" indent="-235744">
              <a:buFont typeface="Wingdings" panose="05000000000000000000" pitchFamily="2" charset="2"/>
              <a:buChar char="ü"/>
            </a:pPr>
            <a:r>
              <a:rPr lang="en-US" sz="1400" b="1" dirty="0">
                <a:latin typeface="Times New Roman" panose="02020603050405020304" pitchFamily="18" charset="0"/>
                <a:cs typeface="Times New Roman" panose="02020603050405020304" pitchFamily="18" charset="0"/>
              </a:rPr>
              <a:t>Transitioning from F-1 OPT or J-1 status to H-1B, and ‘H-1B cap’ issues</a:t>
            </a:r>
            <a:endParaRPr lang="en-US" sz="1400" dirty="0">
              <a:latin typeface="Times New Roman" panose="02020603050405020304" pitchFamily="18" charset="0"/>
              <a:cs typeface="Times New Roman" panose="02020603050405020304" pitchFamily="18" charset="0"/>
            </a:endParaRPr>
          </a:p>
          <a:p>
            <a:pPr marL="235744" indent="-235744">
              <a:buFont typeface="Wingdings" panose="05000000000000000000" pitchFamily="2" charset="2"/>
              <a:buChar char="ü"/>
            </a:pPr>
            <a:r>
              <a:rPr lang="en-US" sz="1400" b="1" dirty="0">
                <a:latin typeface="Times New Roman" panose="02020603050405020304" pitchFamily="18" charset="0"/>
                <a:cs typeface="Times New Roman" panose="02020603050405020304" pitchFamily="18" charset="0"/>
              </a:rPr>
              <a:t>Recent changes in U.S. immigration, executive orders and related issues</a:t>
            </a:r>
            <a:endParaRPr lang="en-US" sz="1400" dirty="0">
              <a:latin typeface="Times New Roman" panose="02020603050405020304" pitchFamily="18" charset="0"/>
              <a:cs typeface="Times New Roman" panose="02020603050405020304" pitchFamily="18" charset="0"/>
            </a:endParaRPr>
          </a:p>
          <a:p>
            <a:r>
              <a:rPr lang="en-US" sz="1320" b="1" dirty="0">
                <a:latin typeface="Times New Roman" panose="02020603050405020304" pitchFamily="18" charset="0"/>
                <a:cs typeface="Times New Roman" panose="02020603050405020304" pitchFamily="18" charset="0"/>
              </a:rPr>
              <a:t> </a:t>
            </a:r>
            <a:endParaRPr lang="en-US" sz="1320" dirty="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56DAE754-8C15-4436-B87E-EFB7F9AC1700}"/>
              </a:ext>
            </a:extLst>
          </p:cNvPr>
          <p:cNvSpPr txBox="1"/>
          <p:nvPr/>
        </p:nvSpPr>
        <p:spPr>
          <a:xfrm>
            <a:off x="2831048" y="2003529"/>
            <a:ext cx="4827378" cy="2769989"/>
          </a:xfrm>
          <a:prstGeom prst="rect">
            <a:avLst/>
          </a:prstGeom>
          <a:noFill/>
        </p:spPr>
        <p:txBody>
          <a:bodyPr wrap="square" rtlCol="0">
            <a:spAutoFit/>
          </a:bodyPr>
          <a:lstStyle/>
          <a:p>
            <a:pPr algn="just"/>
            <a:r>
              <a:rPr lang="en-US" sz="1600" b="1" dirty="0">
                <a:latin typeface="Times New Roman" panose="02020603050405020304" pitchFamily="18" charset="0"/>
                <a:cs typeface="Times New Roman" panose="02020603050405020304" pitchFamily="18" charset="0"/>
              </a:rPr>
              <a:t>About us: </a:t>
            </a:r>
            <a:r>
              <a:rPr lang="en-US" sz="1600" b="0" i="0" dirty="0">
                <a:solidFill>
                  <a:srgbClr val="333333"/>
                </a:solidFill>
                <a:effectLst/>
                <a:latin typeface="Times New Roman" panose="02020603050405020304" pitchFamily="18" charset="0"/>
                <a:cs typeface="Times New Roman" panose="02020603050405020304" pitchFamily="18" charset="0"/>
              </a:rPr>
              <a:t>Led by </a:t>
            </a:r>
            <a:r>
              <a:rPr lang="en-US" sz="1600" b="0" i="0" dirty="0">
                <a:solidFill>
                  <a:srgbClr val="333333"/>
                </a:solidFill>
                <a:effectLst/>
                <a:latin typeface="Times New Roman" panose="02020603050405020304" pitchFamily="18" charset="0"/>
                <a:cs typeface="Times New Roman" panose="02020603050405020304" pitchFamily="18" charset="0"/>
                <a:hlinkClick r:id="rId5"/>
              </a:rPr>
              <a:t>Tom</a:t>
            </a:r>
            <a:r>
              <a:rPr lang="en-US" sz="1600" b="0" i="0" dirty="0">
                <a:solidFill>
                  <a:srgbClr val="333333"/>
                </a:solidFill>
                <a:effectLst/>
                <a:latin typeface="Times New Roman" panose="02020603050405020304" pitchFamily="18" charset="0"/>
                <a:cs typeface="Times New Roman" panose="02020603050405020304" pitchFamily="18" charset="0"/>
              </a:rPr>
              <a:t> and </a:t>
            </a:r>
            <a:r>
              <a:rPr lang="en-US" sz="1600" b="0" i="0" dirty="0">
                <a:solidFill>
                  <a:srgbClr val="333333"/>
                </a:solidFill>
                <a:effectLst/>
                <a:latin typeface="Times New Roman" panose="02020603050405020304" pitchFamily="18" charset="0"/>
                <a:cs typeface="Times New Roman" panose="02020603050405020304" pitchFamily="18" charset="0"/>
                <a:hlinkClick r:id="rId6"/>
              </a:rPr>
              <a:t>Jim Arkell</a:t>
            </a:r>
            <a:r>
              <a:rPr lang="en-US" sz="1600" b="0" i="0" dirty="0">
                <a:solidFill>
                  <a:srgbClr val="333333"/>
                </a:solidFill>
                <a:effectLst/>
                <a:latin typeface="Times New Roman" panose="02020603050405020304" pitchFamily="18" charset="0"/>
                <a:cs typeface="Times New Roman" panose="02020603050405020304" pitchFamily="18" charset="0"/>
              </a:rPr>
              <a:t>, the Arkell Immigration Team at Dunn Law Firm possesses decades of experience filing successful applications for U.S. permanent residence ('green cards') as well as U.S. citizenship. The team has represented dozens of leading universities in highly complex U.S. immigration matters and helped thousands of researchers, scientists and professors.</a:t>
            </a:r>
            <a:r>
              <a:rPr lang="en-US" sz="1600" dirty="0">
                <a:latin typeface="Times New Roman" panose="02020603050405020304" pitchFamily="18" charset="0"/>
                <a:cs typeface="Times New Roman" panose="02020603050405020304" pitchFamily="18" charset="0"/>
              </a:rPr>
              <a:t> The firm is an active member of the National Association of College and University Attorneys and of the American Immigration Lawyers Association.  </a:t>
            </a:r>
          </a:p>
          <a:p>
            <a:r>
              <a:rPr lang="en-US" sz="1400" b="1"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357D55D6-DC6A-4D59-99C6-605E0A7DDE5C}"/>
              </a:ext>
            </a:extLst>
          </p:cNvPr>
          <p:cNvSpPr txBox="1"/>
          <p:nvPr/>
        </p:nvSpPr>
        <p:spPr>
          <a:xfrm>
            <a:off x="7868967" y="4375295"/>
            <a:ext cx="1969414" cy="2246769"/>
          </a:xfrm>
          <a:prstGeom prst="rect">
            <a:avLst/>
          </a:prstGeom>
          <a:noFill/>
        </p:spPr>
        <p:txBody>
          <a:bodyPr wrap="square" rtlCol="0">
            <a:spAutoFit/>
          </a:bodyPr>
          <a:lstStyle/>
          <a:p>
            <a:pPr algn="ctr"/>
            <a:r>
              <a:rPr lang="en-US" sz="1400" b="1" i="1" dirty="0"/>
              <a:t>If you wish to have a free review of your credentials regarding U.S. permanent residence, please email your CV and Google Scholar profile to Dunn Law Firm Immigration Paralegal Kayla Clark at </a:t>
            </a:r>
            <a:r>
              <a:rPr lang="en-US" sz="1400" b="1" i="1" dirty="0">
                <a:hlinkClick r:id="rId7"/>
              </a:rPr>
              <a:t>kayla@dunnlaw.com</a:t>
            </a:r>
            <a:r>
              <a:rPr lang="en-US" sz="1400" i="1" dirty="0"/>
              <a:t> </a:t>
            </a:r>
            <a:endParaRPr lang="en-US" sz="1400" dirty="0"/>
          </a:p>
        </p:txBody>
      </p:sp>
      <p:sp>
        <p:nvSpPr>
          <p:cNvPr id="7" name="TextBox 6">
            <a:extLst>
              <a:ext uri="{FF2B5EF4-FFF2-40B4-BE49-F238E27FC236}">
                <a16:creationId xmlns:a16="http://schemas.microsoft.com/office/drawing/2014/main" id="{1A64BEA1-86D9-4886-8653-5D57D6965DED}"/>
              </a:ext>
            </a:extLst>
          </p:cNvPr>
          <p:cNvSpPr txBox="1"/>
          <p:nvPr/>
        </p:nvSpPr>
        <p:spPr>
          <a:xfrm>
            <a:off x="609909" y="206478"/>
            <a:ext cx="5658420" cy="1384995"/>
          </a:xfrm>
          <a:prstGeom prst="rect">
            <a:avLst/>
          </a:prstGeom>
          <a:noFill/>
        </p:spPr>
        <p:txBody>
          <a:bodyPr wrap="square" rtlCol="0">
            <a:sp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U.S. Immigration and Employment Options for International Postdocs and Graduate Students</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6F08472A-9D5C-4154-A739-AADF6CEC09E1}"/>
              </a:ext>
            </a:extLst>
          </p:cNvPr>
          <p:cNvSpPr/>
          <p:nvPr/>
        </p:nvSpPr>
        <p:spPr>
          <a:xfrm>
            <a:off x="6563959" y="249540"/>
            <a:ext cx="3071941" cy="1702004"/>
          </a:xfrm>
          <a:prstGeom prst="rect">
            <a:avLst/>
          </a:prstGeom>
          <a:noFill/>
        </p:spPr>
        <p:txBody>
          <a:bodyPr wrap="square" lIns="100584" tIns="50292" rIns="100584" bIns="50292">
            <a:spAutoFit/>
          </a:bodyPr>
          <a:lstStyle/>
          <a:p>
            <a:pPr algn="ctr"/>
            <a:r>
              <a:rPr lang="en-US" sz="280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12 noon (Eastern)</a:t>
            </a:r>
          </a:p>
          <a:p>
            <a:pPr algn="ctr"/>
            <a:r>
              <a:rPr lang="en-US" sz="280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Friday, Feb 21st</a:t>
            </a:r>
            <a:endParaRPr lang="en-US" sz="2800" baseline="3000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Zoom presentation</a:t>
            </a:r>
          </a:p>
          <a:p>
            <a:pPr algn="ct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27" name="TextBox 26">
            <a:extLst>
              <a:ext uri="{FF2B5EF4-FFF2-40B4-BE49-F238E27FC236}">
                <a16:creationId xmlns:a16="http://schemas.microsoft.com/office/drawing/2014/main" id="{84D869A8-B9EA-4715-85B9-85F401F2E40E}"/>
              </a:ext>
            </a:extLst>
          </p:cNvPr>
          <p:cNvSpPr txBox="1"/>
          <p:nvPr/>
        </p:nvSpPr>
        <p:spPr>
          <a:xfrm>
            <a:off x="2836869" y="4712313"/>
            <a:ext cx="4370904" cy="2246769"/>
          </a:xfrm>
          <a:prstGeom prst="rect">
            <a:avLst/>
          </a:prstGeom>
          <a:noFill/>
          <a:ln>
            <a:noFill/>
          </a:ln>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Presented by:</a:t>
            </a:r>
          </a:p>
          <a:p>
            <a:pPr algn="ctr"/>
            <a:r>
              <a:rPr lang="en-US" sz="2000" b="1" dirty="0">
                <a:latin typeface="Times New Roman" panose="02020603050405020304" pitchFamily="18" charset="0"/>
                <a:cs typeface="Times New Roman" panose="02020603050405020304" pitchFamily="18" charset="0"/>
              </a:rPr>
              <a:t>Arkell Immigration Team</a:t>
            </a: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Dunn Law Firm, LLP</a:t>
            </a: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hlinkClick r:id="rId8"/>
              </a:rPr>
              <a:t>www.nationalinterestwaivers.com</a:t>
            </a: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and the Michigan State University Postdoctoral Association (MSU-PDA)</a:t>
            </a:r>
            <a:endParaRPr lang="en-US" sz="2000" dirty="0">
              <a:latin typeface="Times New Roman" panose="02020603050405020304" pitchFamily="18" charset="0"/>
              <a:cs typeface="Times New Roman" panose="02020603050405020304" pitchFamily="18" charset="0"/>
            </a:endParaRPr>
          </a:p>
          <a:p>
            <a:pPr algn="ctr"/>
            <a:r>
              <a:rPr lang="en-US" sz="2000" u="sng" dirty="0">
                <a:solidFill>
                  <a:srgbClr val="0000FF"/>
                </a:solidFill>
                <a:highlight>
                  <a:srgbClr val="FFFF00"/>
                </a:highlight>
                <a:latin typeface="Times New Roman" panose="02020603050405020304" pitchFamily="18" charset="0"/>
                <a:cs typeface="Times New Roman" panose="02020603050405020304" pitchFamily="18" charset="0"/>
                <a:hlinkClick r:id="rId9"/>
              </a:rPr>
              <a:t>Zoom link</a:t>
            </a:r>
            <a:endParaRPr lang="en-US" sz="2000" dirty="0">
              <a:highlight>
                <a:srgbClr val="FFFF00"/>
              </a:highlight>
              <a:latin typeface="Times New Roman" panose="02020603050405020304" pitchFamily="18" charset="0"/>
              <a:cs typeface="Times New Roman" panose="02020603050405020304" pitchFamily="18" charset="0"/>
            </a:endParaRPr>
          </a:p>
        </p:txBody>
      </p:sp>
      <p:pic>
        <p:nvPicPr>
          <p:cNvPr id="3" name="Picture 2" descr="A person in a suit&#10;&#10;Description automatically generated with low confidence">
            <a:extLst>
              <a:ext uri="{FF2B5EF4-FFF2-40B4-BE49-F238E27FC236}">
                <a16:creationId xmlns:a16="http://schemas.microsoft.com/office/drawing/2014/main" id="{0F9CFFDC-8F25-4F21-891F-5E259D61B2A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903906" y="1971003"/>
            <a:ext cx="2027288" cy="2003631"/>
          </a:xfrm>
          <a:prstGeom prst="rect">
            <a:avLst/>
          </a:prstGeom>
        </p:spPr>
      </p:pic>
    </p:spTree>
    <p:extLst>
      <p:ext uri="{BB962C8B-B14F-4D97-AF65-F5344CB8AC3E}">
        <p14:creationId xmlns:p14="http://schemas.microsoft.com/office/powerpoint/2010/main" val="9819388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3615</TotalTime>
  <Words>246</Words>
  <Application>Microsoft Office PowerPoint</Application>
  <PresentationFormat>Custom</PresentationFormat>
  <Paragraphs>22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Stacy Rinkenberger</dc:creator>
  <cp:lastModifiedBy>Chukwuorji, JohnBosco</cp:lastModifiedBy>
  <cp:revision>96</cp:revision>
  <cp:lastPrinted>2020-02-14T20:02:31Z</cp:lastPrinted>
  <dcterms:created xsi:type="dcterms:W3CDTF">2020-02-13T17:45:35Z</dcterms:created>
  <dcterms:modified xsi:type="dcterms:W3CDTF">2025-02-14T18:11:21Z</dcterms:modified>
</cp:coreProperties>
</file>